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84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9144000" cy="5143500" type="screen16x9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-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6" name="Picture 35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Picture 71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GT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s-G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-9000" y="5213880"/>
            <a:ext cx="8381520" cy="508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This presentation uses a free template provided by FPPT.com</a:t>
            </a:r>
            <a:endParaRPr lang="es-G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GT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www.free-power-point-templates.com</a:t>
            </a:r>
            <a:endParaRPr lang="es-G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-9000" y="5213880"/>
            <a:ext cx="8382240" cy="50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This presentation uses a free template provided by FPPT.com</a:t>
            </a:r>
            <a:endParaRPr lang="es-G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GT" sz="1400" b="0" strike="noStrike" spc="-1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www.free-power-point-templates.com</a:t>
            </a:r>
            <a:endParaRPr lang="es-G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GT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dHAi0ndfLM" TargetMode="External"/><Relationship Id="rId2" Type="http://schemas.openxmlformats.org/officeDocument/2006/relationships/hyperlink" Target="https://www.youtube.com/watch?v=AqJeIVR66Zw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ww.youtube.com/watch?v=OjiDmf3CePw" TargetMode="External"/><Relationship Id="rId4" Type="http://schemas.openxmlformats.org/officeDocument/2006/relationships/hyperlink" Target="https://www.youtube.com/watch?v=3I_6dTaz9Hk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184000" y="295200"/>
            <a:ext cx="3959640" cy="85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5" name="CustomShape 2"/>
          <p:cNvSpPr/>
          <p:nvPr/>
        </p:nvSpPr>
        <p:spPr>
          <a:xfrm>
            <a:off x="3312000" y="2232000"/>
            <a:ext cx="5680440" cy="109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GT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 Workshop Guatemala</a:t>
            </a:r>
            <a:endParaRPr lang="es-G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s-GT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Feb 2020</a:t>
            </a:r>
            <a:endParaRPr lang="es-G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lang="es-GT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Reinforcement Learning(RESUMIDO)</a:t>
            </a:r>
            <a:endParaRPr lang="es-GT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 agente que debe </a:t>
            </a:r>
            <a:r>
              <a:rPr lang="es-GT" sz="105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PERCIBIR </a:t>
            </a: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 entorno y tomar las decisiones óptimas</a:t>
            </a:r>
            <a:br/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midiendo su éxito como recompensas futuras. 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Aplicable a todo tipo de problemas de manera general.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 cada problema solo es necesario modelar: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Observaciones (estado del mundo o entorno)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Acciones (que decisiones puede tomar el agente)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Recompensa (cantidad que se desea optimizar, maximizar)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Las recompensas son la forma de decirle al agente QUE queremos lograr  y no COMO lo</a:t>
            </a:r>
            <a:br/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queremos lograr.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Picture 104"/>
          <p:cNvPicPr/>
          <p:nvPr/>
        </p:nvPicPr>
        <p:blipFill>
          <a:blip r:embed="rId2"/>
          <a:stretch/>
        </p:blipFill>
        <p:spPr>
          <a:xfrm>
            <a:off x="6048000" y="1512000"/>
            <a:ext cx="2950920" cy="338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Reinforcement Learning(recompensas)</a:t>
            </a:r>
            <a:endParaRPr lang="es-GT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Las recompensas son la forma de decirle al agente QUE queremos lograr  y no COMO lo</a:t>
            </a:r>
            <a:br/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queremos lograr.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Queremos que el agente descubra la forma óptima de lograrlo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Decirle como hacerlo puede inyectarle sesgo humano que puede no ser la mejor opción.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Incluso puede que se trate de un problema que no sabemos como resolver.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Buscamos que el agente descubra el comportamiento óptimo a partir de su experiencia , explorando el mundo: 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 prueba y error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Picture 108"/>
          <p:cNvPicPr/>
          <p:nvPr/>
        </p:nvPicPr>
        <p:blipFill>
          <a:blip r:embed="rId2"/>
          <a:stretch/>
        </p:blipFill>
        <p:spPr>
          <a:xfrm>
            <a:off x="2520000" y="2952000"/>
            <a:ext cx="3738600" cy="1874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Reinforcement Learning(aplicaciones)</a:t>
            </a:r>
            <a:endParaRPr lang="es-GT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Método muy general.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Aplicable a cualquier tipo de problema que implique decisiones </a:t>
            </a:r>
            <a:br/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 acciones óptimas basadas en un contexto o PERCEPCIÓN.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Algunos casos concretos: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Robots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Juegos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Transacciones financieras 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Inventarios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Tratamientos médicos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Controles industriales 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Picture 112"/>
          <p:cNvPicPr/>
          <p:nvPr/>
        </p:nvPicPr>
        <p:blipFill>
          <a:blip r:embed="rId2"/>
          <a:stretch/>
        </p:blipFill>
        <p:spPr>
          <a:xfrm>
            <a:off x="4608000" y="1502640"/>
            <a:ext cx="4327200" cy="3465000"/>
          </a:xfrm>
          <a:prstGeom prst="rect">
            <a:avLst/>
          </a:prstGeom>
          <a:ln>
            <a:noFill/>
          </a:ln>
        </p:spPr>
      </p:pic>
      <p:pic>
        <p:nvPicPr>
          <p:cNvPr id="114" name="Picture 113"/>
          <p:cNvPicPr/>
          <p:nvPr/>
        </p:nvPicPr>
        <p:blipFill>
          <a:blip r:embed="rId3"/>
          <a:stretch/>
        </p:blipFill>
        <p:spPr>
          <a:xfrm>
            <a:off x="648000" y="3384000"/>
            <a:ext cx="3311640" cy="1634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Reinforcement Learning(Percepción)</a:t>
            </a:r>
            <a:endParaRPr lang="es-GT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 toma de decisiones se realiza basada en lo que el agente PERCIBE del mundo o entorno.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agente necesita un sistema efectivo de percepción. 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Debe permitirle entender su entorno.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Debe permitirle desechar la información no relevante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Debe permitirle enfocarse en lo relevante para sus decisiones.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 muchos caso necesita abstracciones de la información recibida.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Usar representaciones adecuadas(posiblemente no observables) de los datos percibidos.  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1512000" y="2808000"/>
            <a:ext cx="5471640" cy="2253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Reinforcement Learning(Percepción)</a:t>
            </a:r>
            <a:endParaRPr lang="es-GT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Picture 121"/>
          <p:cNvPicPr/>
          <p:nvPr/>
        </p:nvPicPr>
        <p:blipFill>
          <a:blip r:embed="rId2"/>
          <a:stretch/>
        </p:blipFill>
        <p:spPr>
          <a:xfrm>
            <a:off x="576000" y="1752840"/>
            <a:ext cx="7631640" cy="314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Reinforcement Learning(modelos y funciones)</a:t>
            </a:r>
            <a:endParaRPr lang="es-GT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 muchos casos un agente de inteligencia artificial puede beneficiarse (y en otros incluso necesitar) de modelos y/o funciones.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Estos modelos y funciones pueden  ser útiles para estimar o predecir: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Las siguientes observaciones o estado luego de realizar cierta acción.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Estimar la recompensa futura (predicción) en cierto estado o luego de cierta acción.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Estas funciones pueden ser complejas e incluso tener composición (anidamiento) 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125"/>
          <p:cNvPicPr/>
          <p:nvPr/>
        </p:nvPicPr>
        <p:blipFill>
          <a:blip r:embed="rId2"/>
          <a:stretch/>
        </p:blipFill>
        <p:spPr>
          <a:xfrm>
            <a:off x="2216160" y="2592000"/>
            <a:ext cx="4551480" cy="233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Learning</a:t>
            </a:r>
            <a:endParaRPr lang="es-GT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Otra sub-rama/tipo de ML.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Tema muy conocido y popular en la actualidad.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Basado en el modelo de redes neuronales.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Busca resolver problemas distintos a RL.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Picture 129"/>
          <p:cNvPicPr/>
          <p:nvPr/>
        </p:nvPicPr>
        <p:blipFill>
          <a:blip r:embed="rId2"/>
          <a:stretch/>
        </p:blipFill>
        <p:spPr>
          <a:xfrm>
            <a:off x="778680" y="2736000"/>
            <a:ext cx="7428960" cy="1913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Learning(Representation Learning)</a:t>
            </a:r>
            <a:endParaRPr lang="es-GT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También llamado “feature learning” busca descubrir las representaciones o características adecuadas de los datos en un problema de ML.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Estas representaciones pueden estar ocultas o ser derivadas de otras existentes.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Busca resolver el problema con la mínima intervención humana aplicando transformaciones y preparación de los datos.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 minimiza la necesidad de “conocimiento de dominio”.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Picture 133"/>
          <p:cNvPicPr/>
          <p:nvPr/>
        </p:nvPicPr>
        <p:blipFill>
          <a:blip r:embed="rId2"/>
          <a:stretch/>
        </p:blipFill>
        <p:spPr>
          <a:xfrm>
            <a:off x="2016000" y="2592000"/>
            <a:ext cx="4816800" cy="237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Learning(Representation Learning)</a:t>
            </a:r>
            <a:endParaRPr lang="es-GT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learning es una forma efectiva de lograr representation learning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Picture 137"/>
          <p:cNvPicPr/>
          <p:nvPr/>
        </p:nvPicPr>
        <p:blipFill>
          <a:blip r:embed="rId2"/>
          <a:stretch/>
        </p:blipFill>
        <p:spPr>
          <a:xfrm>
            <a:off x="1224000" y="1944000"/>
            <a:ext cx="6479640" cy="3117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Learning(Modelos y aproximación de funciones)</a:t>
            </a:r>
            <a:endParaRPr lang="es-GT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504000" y="1512000"/>
            <a:ext cx="8238600" cy="172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Matemáticamente deep learning nos permite crear modelos o funciones X→ Y 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Tanto X como Y pueden ser elementos complejos multidimensionales.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 ha demostrado que una red neuronal puede aproximar cualquier función continua por lo tanto decimos que las redes neuronales son: </a:t>
            </a:r>
            <a:r>
              <a:rPr lang="es-GT" sz="105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aproximadores universales de funciones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Estas funciones pueden ser complejas y tener alto grado de composición.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Pueden ser jerárquicas. 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Basadas en representaciones no observables de los datos.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2592000" y="2880000"/>
            <a:ext cx="3711600" cy="2087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 Workshop GT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Talleres Prácticos de Reinforcement Learning</a:t>
            </a:r>
            <a:endParaRPr lang="es-GT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 es la primera de una serie de sesiones </a:t>
            </a:r>
            <a:endParaRPr lang="es-GT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Relacionadas</a:t>
            </a:r>
            <a:endParaRPr lang="es-GT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 continuidad</a:t>
            </a:r>
            <a:endParaRPr lang="es-GT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Gratuitas</a:t>
            </a:r>
            <a:endParaRPr lang="es-GT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tema : </a:t>
            </a:r>
            <a:r>
              <a:rPr lang="es-GT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Reinforcement Learning</a:t>
            </a:r>
            <a:endParaRPr lang="es-GT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Eventualmente : </a:t>
            </a:r>
            <a:r>
              <a:rPr lang="es-GT" sz="1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Reinforcement Learning</a:t>
            </a:r>
            <a:endParaRPr lang="es-GT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440">
              <a:lnSpc>
                <a:spcPct val="100000"/>
              </a:lnSpc>
              <a:buClr>
                <a:srgbClr val="000000"/>
              </a:buClr>
            </a:pPr>
            <a:br>
              <a:rPr lang="es-GT" sz="10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</a:b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Learning(Percepción)</a:t>
            </a:r>
            <a:endParaRPr lang="es-GT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504000" y="1512000"/>
            <a:ext cx="8238600" cy="172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Gracias a las 2 propiedades mencionadas, deep learning es en la actualidad la mejor forma que tienen las computadoras de percibir(y entender)  el mundo.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Algunos ejemplos :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Visión: </a:t>
            </a: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recibir imágenes o vídeos e identificar los objetos presentes (o su ubicación y otra información relevante).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Audio: </a:t>
            </a: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recibir ondas sonoras e identificar las entidades presentes (personas, animales, etc)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Identificar personas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Traducir audio a texto.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Texto: </a:t>
            </a: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dado cierto texto , identificar su contenido , emociones en el mismo , clasificarlo , predecir próximas palabras.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Picture 145"/>
          <p:cNvPicPr/>
          <p:nvPr/>
        </p:nvPicPr>
        <p:blipFill>
          <a:blip r:embed="rId2"/>
          <a:stretch/>
        </p:blipFill>
        <p:spPr>
          <a:xfrm>
            <a:off x="834840" y="3096000"/>
            <a:ext cx="7372800" cy="1656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Learning(Percepción)</a:t>
            </a:r>
            <a:endParaRPr lang="es-GT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504000" y="1512000"/>
            <a:ext cx="8238600" cy="172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Gracias a las 2 propiedades mencionadas, deep learning es en la actualidad la mejor forma que tienen las computadoras de percibir(y entender)  el mundo.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Algunos ejemplos :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Visión: </a:t>
            </a: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recibir imágenes o vídeos e identificar los objetos presentes (o su ubicación y otra información relevante).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Audio: </a:t>
            </a: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recibir ondas sonoras e identificar las entidades presentes (personas, animales, etc)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Identificar personas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Traducir audio a texto.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Texto: </a:t>
            </a: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dado cierto texto , identificar su contenido , emociones en el mismo , clasificarlo , predecir próximas palabras.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" name="Picture 149"/>
          <p:cNvPicPr/>
          <p:nvPr/>
        </p:nvPicPr>
        <p:blipFill>
          <a:blip r:embed="rId2"/>
          <a:stretch/>
        </p:blipFill>
        <p:spPr>
          <a:xfrm>
            <a:off x="2952000" y="3096000"/>
            <a:ext cx="2922120" cy="1816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Learning(Percepción)</a:t>
            </a:r>
            <a:endParaRPr lang="es-GT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504000" y="1512000"/>
            <a:ext cx="8238600" cy="172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Gracias a las 2 propiedades mencionadas, deep learning es en la actualidad la mejor forma que tienen las computadoras de percibir(y entender)  el mundo.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Algunos ejemplos :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Visión: </a:t>
            </a: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recibir imágenes o vídeos e identificar los objetos presentes (o su ubicación y otra información relevante).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Audio: </a:t>
            </a: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recibir ondas sonoras e identificar las entidades presentes (personas, animales, etc)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Identificar personas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Traducir audio a texto.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Texto: </a:t>
            </a: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dado cierto texto , identificar su contenido , emociones en el mismo , clasificarlo , predecir próximas palabras.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Picture 153"/>
          <p:cNvPicPr/>
          <p:nvPr/>
        </p:nvPicPr>
        <p:blipFill>
          <a:blip r:embed="rId2"/>
          <a:stretch/>
        </p:blipFill>
        <p:spPr>
          <a:xfrm>
            <a:off x="902520" y="3143880"/>
            <a:ext cx="7305120" cy="1751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Reinforcement Learning</a:t>
            </a:r>
            <a:endParaRPr lang="es-GT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504000" y="1512000"/>
            <a:ext cx="8238600" cy="172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Learning puede entonces proveer herramientas importantes a RL: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Representation Learning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Aproximación de funciones y modelos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Percepción.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Picture 157"/>
          <p:cNvPicPr/>
          <p:nvPr/>
        </p:nvPicPr>
        <p:blipFill>
          <a:blip r:embed="rId2"/>
          <a:stretch/>
        </p:blipFill>
        <p:spPr>
          <a:xfrm>
            <a:off x="3888000" y="2880000"/>
            <a:ext cx="1319760" cy="1319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Reinforcement Learning</a:t>
            </a:r>
            <a:endParaRPr lang="es-GT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504000" y="1512000"/>
            <a:ext cx="8238600" cy="172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Learning puede entonces proveer herramientas importantes a RL: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Representation Learning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Aproximación de funciones y modelos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Percepción.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Picture 161"/>
          <p:cNvPicPr/>
          <p:nvPr/>
        </p:nvPicPr>
        <p:blipFill>
          <a:blip r:embed="rId2"/>
          <a:stretch/>
        </p:blipFill>
        <p:spPr>
          <a:xfrm>
            <a:off x="72000" y="2592000"/>
            <a:ext cx="4124160" cy="1869480"/>
          </a:xfrm>
          <a:prstGeom prst="rect">
            <a:avLst/>
          </a:prstGeom>
          <a:ln>
            <a:noFill/>
          </a:ln>
        </p:spPr>
      </p:pic>
      <p:pic>
        <p:nvPicPr>
          <p:cNvPr id="163" name="Picture 162"/>
          <p:cNvPicPr/>
          <p:nvPr/>
        </p:nvPicPr>
        <p:blipFill>
          <a:blip r:embed="rId3"/>
          <a:stretch/>
        </p:blipFill>
        <p:spPr>
          <a:xfrm>
            <a:off x="4826520" y="2198160"/>
            <a:ext cx="3555720" cy="2409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Reinforcement Learning</a:t>
            </a:r>
            <a:endParaRPr lang="es-GT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504000" y="1512000"/>
            <a:ext cx="8238600" cy="107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Reinforcement learning provee la parte de toma de decisiones y acciones. 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Learning provee la parte de percepción del mundo, predicción y representaciones adecuadas de los datos.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Esto nos da herramientas para crear agentes que: </a:t>
            </a:r>
            <a:r>
              <a:rPr lang="es-GT" sz="105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toman decisiones, y realizan acciones basado en percepciones complejas (y el entendimiento de estas percepciones)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Estas acciones pueden cambiar su entorno, pero el agente puede nuevamente percibirlo y entenderlo.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Picture 166"/>
          <p:cNvPicPr/>
          <p:nvPr/>
        </p:nvPicPr>
        <p:blipFill>
          <a:blip r:embed="rId2"/>
          <a:stretch/>
        </p:blipFill>
        <p:spPr>
          <a:xfrm>
            <a:off x="2016000" y="2808000"/>
            <a:ext cx="4535640" cy="222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Reinforcement Learning</a:t>
            </a:r>
            <a:endParaRPr lang="es-GT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504000" y="1512000"/>
            <a:ext cx="8238600" cy="107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Combinar RL y DL es actualmente una de las mejores herramientas para lograr el objetivo: </a:t>
            </a:r>
            <a:r>
              <a:rPr lang="es-GT" sz="105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INTELIGENCIA ARTIFICIAL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RL es la herramienta detrás de muchos de los avances mas populares recientemente en AI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1" name="Picture 170"/>
          <p:cNvPicPr/>
          <p:nvPr/>
        </p:nvPicPr>
        <p:blipFill>
          <a:blip r:embed="rId2"/>
          <a:stretch/>
        </p:blipFill>
        <p:spPr>
          <a:xfrm>
            <a:off x="1080000" y="2016000"/>
            <a:ext cx="6191640" cy="305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Algunos experimentos personales</a:t>
            </a:r>
            <a:endParaRPr lang="es-GT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504000" y="1512000"/>
            <a:ext cx="8238600" cy="107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Podemos ver agentes de RL actuando en algunos de nuestros vídeos(próximamente en vivo en futuras sesiones)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https://www.youtube.com/watch?v=AqJeIVR66Zw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https://www.youtube.com/watch?v=VdHAi0ndfLM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https://www.youtube.com/watch?v=3I_6dTaz9Hk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u="sng" strike="noStrike" spc="-1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https://www.youtube.com/watch?v=OjiDmf3CePw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https://github.com/llealgt/Reinforcement-Learning/tree/master/multi_agent/p3_collab-compet 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Preguntas o comentarios?</a:t>
            </a:r>
            <a:endParaRPr lang="es-GT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504000" y="1512000"/>
            <a:ext cx="8238600" cy="107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3080222" y="2913586"/>
            <a:ext cx="2310762" cy="35849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Muchas gracias</a:t>
            </a:r>
            <a:endParaRPr lang="es-GT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504000" y="1512000"/>
            <a:ext cx="8238600" cy="1079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Picture 180"/>
          <p:cNvPicPr/>
          <p:nvPr/>
        </p:nvPicPr>
        <p:blipFill>
          <a:blip r:embed="rId2"/>
          <a:stretch/>
        </p:blipFill>
        <p:spPr>
          <a:xfrm>
            <a:off x="401400" y="2185486"/>
            <a:ext cx="1475280" cy="1456200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BB9AD3-DA84-BC49-A536-DE6B5AAEA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125" y="1222967"/>
            <a:ext cx="1549511" cy="15296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002371-90CC-F142-9B1F-81D524BE6D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646" y="2168899"/>
            <a:ext cx="1688095" cy="16318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316084-1AEA-D445-9D9D-544F74DFD111}"/>
              </a:ext>
            </a:extLst>
          </p:cNvPr>
          <p:cNvSpPr txBox="1"/>
          <p:nvPr/>
        </p:nvSpPr>
        <p:spPr>
          <a:xfrm>
            <a:off x="2957885" y="3784820"/>
            <a:ext cx="23107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Alvin Estrada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Luis Leal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Otros</a:t>
            </a:r>
            <a:r>
              <a:rPr lang="en-US" dirty="0"/>
              <a:t> mas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 Workshop GT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Talleres Prácticos de Reinforcement Learning</a:t>
            </a:r>
            <a:endParaRPr lang="es-GT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Metodología: </a:t>
            </a:r>
            <a:endParaRPr lang="es-GT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 sesión al mes.</a:t>
            </a:r>
            <a:endParaRPr lang="es-GT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Ejemplos y ejercicios prácticos (Python)</a:t>
            </a:r>
          </a:p>
          <a:p>
            <a:pPr marL="905400" lvl="1">
              <a:buClr>
                <a:srgbClr val="000000"/>
              </a:buClr>
              <a:buFont typeface="Arial"/>
              <a:buChar char="•"/>
            </a:pPr>
            <a:r>
              <a:rPr lang="es-G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s-G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través </a:t>
            </a:r>
            <a:r>
              <a:rPr lang="es-GT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Google Colab </a:t>
            </a:r>
            <a:r>
              <a:rPr lang="en-US" sz="1600" dirty="0">
                <a:hlinkClick r:id="rId2"/>
              </a:rPr>
              <a:t>https://colab.research.google.com/</a:t>
            </a:r>
            <a:endParaRPr lang="es-GT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Basado en curso “Reinforcement Learning” de University College London </a:t>
            </a:r>
            <a:endParaRPr lang="es-GT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Traducido al español.</a:t>
            </a:r>
            <a:endParaRPr lang="es-GT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Algunos detalles y ejemplos adicionales (por ejemplo avances recientes posteriores al curso)</a:t>
            </a:r>
            <a:endParaRPr lang="es-GT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Lecturas sugeridas en cada sesión: </a:t>
            </a:r>
            <a:endParaRPr lang="es-GT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Libro gratuito : “Reinforcement Learning : An Introduction” ,Sutton &amp; Barto</a:t>
            </a:r>
            <a:endParaRPr lang="es-GT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Papers y literatura científica.</a:t>
            </a:r>
            <a:endParaRPr lang="es-GT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Otros</a:t>
            </a:r>
            <a:br>
              <a:rPr lang="es-GT" sz="10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</a:b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122078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Comunidades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Por y Para la Comunidad</a:t>
            </a:r>
            <a:endParaRPr lang="es-GT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Organizado completamente por voluntarios , miembros de comunidades de GT y entusiastas.</a:t>
            </a:r>
            <a:endParaRPr lang="es-GT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Principalmente las comunidades y/o grupos:</a:t>
            </a:r>
            <a:endParaRPr lang="es-GT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Inteligencia Artificial Guatemala</a:t>
            </a:r>
            <a:endParaRPr lang="es-GT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Science Guatemala</a:t>
            </a:r>
            <a:endParaRPr lang="es-GT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Abierto a cualquiera que desee y pueda participar. </a:t>
            </a:r>
            <a:endParaRPr lang="es-GT" sz="1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Picture 81"/>
          <p:cNvPicPr/>
          <p:nvPr/>
        </p:nvPicPr>
        <p:blipFill>
          <a:blip r:embed="rId2"/>
          <a:stretch/>
        </p:blipFill>
        <p:spPr>
          <a:xfrm>
            <a:off x="2924640" y="3369834"/>
            <a:ext cx="3022936" cy="156792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Organizadores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Por y Para la Comunidad</a:t>
            </a:r>
            <a:endParaRPr lang="es-GT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Speakers: Alvin Estrada, Luis Leal  y  cualquiera que desee aportar.</a:t>
            </a:r>
            <a:endParaRPr lang="es-GT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Organización  y colaboración:</a:t>
            </a:r>
            <a:endParaRPr lang="es-GT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Alvin Estrada</a:t>
            </a:r>
            <a:endParaRPr lang="es-GT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Luis Leal</a:t>
            </a:r>
            <a:endParaRPr lang="es-GT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Diego Porres</a:t>
            </a:r>
            <a:endParaRPr lang="es-GT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Fernando Perez </a:t>
            </a:r>
            <a:endParaRPr lang="es-GT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Jose Alarcon</a:t>
            </a:r>
            <a:endParaRPr lang="es-GT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Erick Diaz</a:t>
            </a:r>
            <a:endParaRPr lang="es-GT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Brayan Yaquian</a:t>
            </a:r>
            <a:endParaRPr lang="es-GT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Entre otros </a:t>
            </a:r>
            <a:endParaRPr lang="es-GT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s-GT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Agradecimiento especial :  </a:t>
            </a:r>
            <a:endParaRPr lang="es-GT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David Silver</a:t>
            </a:r>
            <a:r>
              <a:rPr lang="es-GT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autor de las diapositivas originales</a:t>
            </a:r>
            <a:endParaRPr lang="es-GT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Basado en su curso en University College London</a:t>
            </a:r>
            <a:endParaRPr lang="es-GT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Investigadores,científicos e ingenieros que nos han inspirado con su trabajo</a:t>
            </a:r>
            <a:endParaRPr lang="es-GT" sz="1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lvl="1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lvl="1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Picture 85"/>
          <p:cNvPicPr/>
          <p:nvPr/>
        </p:nvPicPr>
        <p:blipFill>
          <a:blip r:embed="rId2"/>
          <a:stretch/>
        </p:blipFill>
        <p:spPr>
          <a:xfrm>
            <a:off x="5978958" y="2718901"/>
            <a:ext cx="3060360" cy="144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Por que RL?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Por que RL?</a:t>
            </a:r>
            <a:endParaRPr lang="es-GT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ha tenido mucha cobertura ni ha recibido mucha atención en GT como si otros enfoques ,por ejemplo bastante seguido hay charlas de "intro a deep learning".</a:t>
            </a: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diferencia de otros paises nuestras universidades no tienen programas especializados y actualizados.</a:t>
            </a: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Tiene mucho potencial y ha tenido grandes avances recientemente.</a:t>
            </a: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RL(Combinado con Deep Learning) esta detrás de grandes logros recientes en AI:</a:t>
            </a: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lvl="1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0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AlphaGo, AlphaZero , Atari y videojuegos,  automatización y robótica , drones autónomos </a:t>
            </a:r>
            <a:br>
              <a:rPr dirty="0"/>
            </a:br>
            <a:r>
              <a:rPr lang="es-GT" sz="10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otros. </a:t>
            </a: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Algunos de los laboratorios y empresas líderes en AI le están apostando fuertemente:</a:t>
            </a: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lvl="1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0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Google Brain</a:t>
            </a: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lvl="1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0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DeepMind</a:t>
            </a: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lvl="1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0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OpenAI</a:t>
            </a: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lvl="1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0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Facebook AI research</a:t>
            </a: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lvl="1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s-GT" sz="10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Etc… </a:t>
            </a: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Gusto e interés personal  y creemos que muchos que no lo conocen, cuando lo conozcan también les va a gustar. </a:t>
            </a: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Creemos que se necesita despertar el interés y conocimiento del tema en GT.</a:t>
            </a: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Hay muy buenos frameworks y herramientas,por mencionar algunas OpenAI gym, deepmind_lab, unity , que permiten crear proyectos interesantes. </a:t>
            </a: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Por que es científicamente interesante y a la vez muy divertido. </a:t>
            </a: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lvl="1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lvl="1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Inteligencia artificial y toma de decisiones</a:t>
            </a:r>
            <a:endParaRPr lang="es-GT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 toma de decisiones es parte importante de nuestra inteligencia.</a:t>
            </a:r>
            <a:endParaRPr lang="es-GT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Estas decisiones pueden llevarnos a tomar acciones. </a:t>
            </a:r>
            <a:endParaRPr lang="es-GT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Estas acciones pueden tener resultados y consecuencias</a:t>
            </a:r>
            <a:endParaRPr lang="es-GT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Algunas a largo plazo.</a:t>
            </a:r>
            <a:endParaRPr lang="es-GT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Estas consecuencias pueden llevarnos nuevamente a tomar otra decisión  </a:t>
            </a:r>
            <a:endParaRPr lang="es-GT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ciclo se repite</a:t>
            </a:r>
            <a:endParaRPr lang="es-GT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Picture 92"/>
          <p:cNvPicPr/>
          <p:nvPr/>
        </p:nvPicPr>
        <p:blipFill>
          <a:blip r:embed="rId2"/>
          <a:stretch/>
        </p:blipFill>
        <p:spPr>
          <a:xfrm>
            <a:off x="2447562" y="3166685"/>
            <a:ext cx="3815640" cy="1875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Reinforcement Learning</a:t>
            </a:r>
            <a:endParaRPr lang="es-GT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Reinforcement learning es una rama/tipo de machine learning</a:t>
            </a:r>
            <a:endParaRPr lang="es-GT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Framework de propósito general.</a:t>
            </a:r>
            <a:endParaRPr lang="es-GT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Puede ser aplicado a muchos tipos de problemas que implican toma de decisiones</a:t>
            </a:r>
            <a:endParaRPr lang="es-GT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Decisiones secuenciales (una tras de otra) en un entorno cambiante.</a:t>
            </a:r>
            <a:endParaRPr lang="es-GT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Picture 96"/>
          <p:cNvPicPr/>
          <p:nvPr/>
        </p:nvPicPr>
        <p:blipFill>
          <a:blip r:embed="rId2"/>
          <a:stretch/>
        </p:blipFill>
        <p:spPr>
          <a:xfrm>
            <a:off x="3024000" y="2952000"/>
            <a:ext cx="3047400" cy="1494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b="0" strike="noStrike" spc="-1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lang="es-GT" sz="36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es-GT" sz="22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Reinforcement Learning</a:t>
            </a:r>
            <a:endParaRPr lang="es-GT" sz="2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 lang="es-G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 agente(físico o simulado) interactuando con el mundo o su entorno(físico o simulado)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Durante su interacción debe tomar decisiones y realizar acciones.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Estas acciones pueden alterar o cambiar su entorno.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Por lo tanto sus acciones pueden influenciar su futuro.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Busca tomar las acciones óptimas, su éxito se mide a través de recompensas. 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s-GT" sz="105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Objetivo: </a:t>
            </a:r>
            <a:r>
              <a:rPr lang="es-GT" sz="105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maximizar recompensas futuras (a largo plazo)</a:t>
            </a: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lang="es-GT" sz="105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Picture 100"/>
          <p:cNvPicPr/>
          <p:nvPr/>
        </p:nvPicPr>
        <p:blipFill>
          <a:blip r:embed="rId2"/>
          <a:stretch/>
        </p:blipFill>
        <p:spPr>
          <a:xfrm>
            <a:off x="6048000" y="1512000"/>
            <a:ext cx="2950920" cy="3383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3108</TotalTime>
  <Words>1909</Words>
  <Application>Microsoft Macintosh PowerPoint</Application>
  <PresentationFormat>On-screen Show (16:9)</PresentationFormat>
  <Paragraphs>294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Leal Hernandez, Luis Fernando</cp:lastModifiedBy>
  <cp:revision>117</cp:revision>
  <cp:lastPrinted>2019-09-05T00:59:33Z</cp:lastPrinted>
  <dcterms:modified xsi:type="dcterms:W3CDTF">2020-02-21T00:01:32Z</dcterms:modified>
  <dc:language>es-GT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63</vt:i4>
  </property>
</Properties>
</file>